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5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56" r:id="rId3"/>
  </p:sldIdLst>
  <p:sldSz cx="20104100" cy="14204950"/>
  <p:notesSz cx="20104100" cy="142049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4" d="100"/>
          <a:sy n="44" d="100"/>
        </p:scale>
        <p:origin x="1085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4403534"/>
            <a:ext cx="17088486" cy="2983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7954772"/>
            <a:ext cx="14072870" cy="35512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3267138"/>
            <a:ext cx="8745284" cy="93752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3267138"/>
            <a:ext cx="8745284" cy="93752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05205" y="568198"/>
            <a:ext cx="18093690" cy="22727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3267138"/>
            <a:ext cx="18093690" cy="93752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3210604"/>
            <a:ext cx="6433312" cy="7102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3210604"/>
            <a:ext cx="4623943" cy="7102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3210604"/>
            <a:ext cx="4623943" cy="7102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FC97675-5281-166F-C9AF-E7E16A7F7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709"/>
            <a:ext cx="20104100" cy="13961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663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902026" y="195566"/>
            <a:ext cx="5105400" cy="4787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2950" b="1" dirty="0">
                <a:latin typeface="Arial"/>
                <a:cs typeface="Arial"/>
              </a:rPr>
              <a:t>HealthCare</a:t>
            </a:r>
            <a:r>
              <a:rPr sz="2950" b="1" spc="25" dirty="0">
                <a:latin typeface="Arial"/>
                <a:cs typeface="Arial"/>
              </a:rPr>
              <a:t> </a:t>
            </a:r>
            <a:r>
              <a:rPr sz="2950" b="1" dirty="0">
                <a:latin typeface="Arial"/>
                <a:cs typeface="Arial"/>
              </a:rPr>
              <a:t>Chatbot</a:t>
            </a:r>
            <a:r>
              <a:rPr sz="2950" b="1" spc="25" dirty="0">
                <a:latin typeface="Arial"/>
                <a:cs typeface="Arial"/>
              </a:rPr>
              <a:t> </a:t>
            </a:r>
            <a:r>
              <a:rPr sz="2950" b="1" spc="-10" dirty="0">
                <a:latin typeface="Arial"/>
                <a:cs typeface="Arial"/>
              </a:rPr>
              <a:t>System</a:t>
            </a:r>
            <a:endParaRPr sz="295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37990" y="1037740"/>
            <a:ext cx="2274570" cy="3778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300" spc="-10" dirty="0">
                <a:latin typeface="Arial MT"/>
                <a:cs typeface="Arial MT"/>
              </a:rPr>
              <a:t>INTRODUCTION</a:t>
            </a:r>
            <a:endParaRPr sz="2300">
              <a:latin typeface="Arial MT"/>
              <a:cs typeface="Arial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37990" y="4675891"/>
            <a:ext cx="2782570" cy="3778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  <a:tabLst>
                <a:tab pos="1398905" algn="l"/>
              </a:tabLst>
            </a:pPr>
            <a:r>
              <a:rPr sz="2300" dirty="0">
                <a:latin typeface="Arial MT"/>
                <a:cs typeface="Arial MT"/>
              </a:rPr>
              <a:t>Aims </a:t>
            </a:r>
            <a:r>
              <a:rPr sz="2300" spc="-25" dirty="0">
                <a:latin typeface="Arial MT"/>
                <a:cs typeface="Arial MT"/>
              </a:rPr>
              <a:t>and</a:t>
            </a:r>
            <a:r>
              <a:rPr sz="2300" dirty="0">
                <a:latin typeface="Arial MT"/>
                <a:cs typeface="Arial MT"/>
              </a:rPr>
              <a:t>	</a:t>
            </a:r>
            <a:r>
              <a:rPr sz="2300" spc="-10" dirty="0">
                <a:latin typeface="Arial MT"/>
                <a:cs typeface="Arial MT"/>
              </a:rPr>
              <a:t>Objectives</a:t>
            </a:r>
            <a:endParaRPr sz="2300" dirty="0">
              <a:latin typeface="Arial MT"/>
              <a:cs typeface="Arial MT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343234" y="115632"/>
            <a:ext cx="1075135" cy="623807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6745885" y="988159"/>
            <a:ext cx="4493895" cy="407163"/>
          </a:xfrm>
          <a:prstGeom prst="rect">
            <a:avLst/>
          </a:prstGeom>
        </p:spPr>
        <p:txBody>
          <a:bodyPr vert="horz" wrap="square" lIns="0" tIns="527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30"/>
              </a:spcBef>
            </a:pPr>
            <a:r>
              <a:rPr sz="2300" dirty="0">
                <a:latin typeface="Arial MT"/>
                <a:cs typeface="Arial MT"/>
              </a:rPr>
              <a:t>Literature</a:t>
            </a:r>
            <a:r>
              <a:rPr sz="2300" spc="-40" dirty="0">
                <a:latin typeface="Arial MT"/>
                <a:cs typeface="Arial MT"/>
              </a:rPr>
              <a:t> </a:t>
            </a:r>
            <a:r>
              <a:rPr sz="2300" spc="-10" dirty="0">
                <a:latin typeface="Arial MT"/>
                <a:cs typeface="Arial MT"/>
              </a:rPr>
              <a:t>Review</a:t>
            </a:r>
            <a:endParaRPr sz="2300" dirty="0">
              <a:latin typeface="Arial MT"/>
              <a:cs typeface="Arial MT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7505" y="1578242"/>
            <a:ext cx="5744210" cy="2512291"/>
          </a:xfrm>
          <a:prstGeom prst="rect">
            <a:avLst/>
          </a:prstGeom>
          <a:solidFill>
            <a:srgbClr val="8FAADC"/>
          </a:solidFill>
        </p:spPr>
        <p:txBody>
          <a:bodyPr vert="horz" wrap="square" lIns="0" tIns="22225" rIns="0" bIns="0" rtlCol="0">
            <a:spAutoFit/>
          </a:bodyPr>
          <a:lstStyle/>
          <a:p>
            <a:pPr marL="177800" lvl="0" indent="-1968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2000" dirty="0">
                <a:latin typeface="Arial MT"/>
              </a:rPr>
              <a:t>Service that provides to the user/client through interpreting natural language</a:t>
            </a:r>
          </a:p>
          <a:p>
            <a:pPr marL="177800" lvl="0" indent="-1841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300"/>
              <a:buChar char="•"/>
            </a:pPr>
            <a:r>
              <a:rPr lang="en-US" sz="2000" dirty="0">
                <a:latin typeface="Arial MT"/>
              </a:rPr>
              <a:t>Serves as healthcare assistant</a:t>
            </a:r>
          </a:p>
          <a:p>
            <a:pPr marL="177800" lvl="0" indent="-1905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-US" sz="2000" dirty="0">
                <a:latin typeface="Arial MT"/>
              </a:rPr>
              <a:t>Provides quick responses to common medical symptoms</a:t>
            </a:r>
          </a:p>
          <a:p>
            <a:pPr marL="177800" lvl="0" indent="-1905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-US" sz="2000" dirty="0">
                <a:latin typeface="Arial MT"/>
              </a:rPr>
              <a:t>Seamless User Experience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647820" y="5324654"/>
            <a:ext cx="5745480" cy="2274405"/>
          </a:xfrm>
          <a:prstGeom prst="rect">
            <a:avLst/>
          </a:prstGeom>
          <a:solidFill>
            <a:srgbClr val="F4B083"/>
          </a:solidFill>
        </p:spPr>
        <p:txBody>
          <a:bodyPr vert="horz" wrap="square" lIns="0" tIns="22860" rIns="0" bIns="0" rtlCol="0">
            <a:spAutoFit/>
          </a:bodyPr>
          <a:lstStyle/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GB" sz="2000" dirty="0">
                <a:effectLst/>
                <a:latin typeface="Arial MT"/>
                <a:ea typeface="SimSun" panose="02010600030101010101" pitchFamily="2" charset="-122"/>
                <a:cs typeface="Times New Roman" panose="02020603050405020304" pitchFamily="18" charset="0"/>
              </a:rPr>
              <a:t>To provide response on health queries</a:t>
            </a:r>
            <a:endParaRPr lang="en-AU" sz="2000" dirty="0">
              <a:effectLst/>
              <a:latin typeface="Arial MT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GB" sz="2000" dirty="0">
                <a:effectLst/>
                <a:latin typeface="Arial MT"/>
                <a:ea typeface="SimSun" panose="02010600030101010101" pitchFamily="2" charset="-122"/>
                <a:cs typeface="Times New Roman" panose="02020603050405020304" pitchFamily="18" charset="0"/>
              </a:rPr>
              <a:t>To diagnose disease based on symptoms provided based on yes/no statement</a:t>
            </a:r>
            <a:endParaRPr lang="en-AU" sz="2000" dirty="0">
              <a:effectLst/>
              <a:latin typeface="Arial MT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GB" sz="2000" dirty="0">
                <a:effectLst/>
                <a:latin typeface="Arial MT"/>
                <a:ea typeface="SimSun" panose="02010600030101010101" pitchFamily="2" charset="-122"/>
                <a:cs typeface="Times New Roman" panose="02020603050405020304" pitchFamily="18" charset="0"/>
              </a:rPr>
              <a:t>To provide way to maintain patient health record</a:t>
            </a:r>
            <a:endParaRPr lang="en-AU" sz="2000" dirty="0">
              <a:effectLst/>
              <a:latin typeface="Arial MT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36650" y="115633"/>
            <a:ext cx="4797251" cy="11451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2400" spc="-90" dirty="0">
                <a:latin typeface="Arial MT"/>
                <a:cs typeface="Arial MT"/>
              </a:rPr>
              <a:t>Jitendra Shrestha</a:t>
            </a:r>
          </a:p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2400" spc="-90" dirty="0">
                <a:latin typeface="Arial MT"/>
                <a:cs typeface="Arial MT"/>
              </a:rPr>
              <a:t>Pranish Acharya</a:t>
            </a:r>
          </a:p>
          <a:p>
            <a:pPr marL="12700">
              <a:lnSpc>
                <a:spcPct val="100000"/>
              </a:lnSpc>
              <a:spcBef>
                <a:spcPts val="90"/>
              </a:spcBef>
            </a:pPr>
            <a:endParaRPr sz="2400" dirty="0">
              <a:latin typeface="Arial MT"/>
              <a:cs typeface="Arial MT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742322" y="657614"/>
            <a:ext cx="3759200" cy="824230"/>
          </a:xfrm>
          <a:prstGeom prst="rect">
            <a:avLst/>
          </a:prstGeom>
        </p:spPr>
        <p:txBody>
          <a:bodyPr vert="horz" wrap="square" lIns="0" tIns="527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15"/>
              </a:spcBef>
            </a:pPr>
            <a:r>
              <a:rPr sz="2400" dirty="0">
                <a:latin typeface="Arial MT"/>
                <a:cs typeface="Arial MT"/>
              </a:rPr>
              <a:t>Supervisor</a:t>
            </a:r>
            <a:r>
              <a:rPr sz="2400" spc="-90" dirty="0">
                <a:latin typeface="Arial MT"/>
                <a:cs typeface="Arial MT"/>
              </a:rPr>
              <a:t> </a:t>
            </a:r>
            <a:r>
              <a:rPr sz="2400" dirty="0">
                <a:latin typeface="Arial MT"/>
                <a:cs typeface="Arial MT"/>
              </a:rPr>
              <a:t>:</a:t>
            </a:r>
            <a:r>
              <a:rPr sz="2400" spc="-80" dirty="0">
                <a:latin typeface="Arial MT"/>
                <a:cs typeface="Arial MT"/>
              </a:rPr>
              <a:t> </a:t>
            </a:r>
            <a:r>
              <a:rPr lang="en-US" sz="2400" dirty="0" err="1">
                <a:latin typeface="Arial MT"/>
                <a:cs typeface="Arial MT"/>
              </a:rPr>
              <a:t>Fakhra</a:t>
            </a:r>
            <a:r>
              <a:rPr lang="en-US" sz="2400" dirty="0">
                <a:latin typeface="Arial MT"/>
                <a:cs typeface="Arial MT"/>
              </a:rPr>
              <a:t> </a:t>
            </a:r>
            <a:r>
              <a:rPr lang="en-US" sz="2400" dirty="0" err="1">
                <a:latin typeface="Arial MT"/>
                <a:cs typeface="Arial MT"/>
              </a:rPr>
              <a:t>Jabeen</a:t>
            </a:r>
            <a:endParaRPr sz="2400" dirty="0">
              <a:latin typeface="Arial MT"/>
              <a:cs typeface="Arial MT"/>
            </a:endParaRPr>
          </a:p>
          <a:p>
            <a:pPr marL="2832100">
              <a:lnSpc>
                <a:spcPct val="100000"/>
              </a:lnSpc>
              <a:spcBef>
                <a:spcPts val="330"/>
              </a:spcBef>
            </a:pPr>
            <a:r>
              <a:rPr sz="2300" spc="-10" dirty="0">
                <a:latin typeface="Arial MT"/>
                <a:cs typeface="Arial MT"/>
              </a:rPr>
              <a:t>Artifact</a:t>
            </a:r>
            <a:endParaRPr sz="2300" dirty="0">
              <a:latin typeface="Arial MT"/>
              <a:cs typeface="Arial MT"/>
            </a:endParaRPr>
          </a:p>
        </p:txBody>
      </p:sp>
      <p:graphicFrame>
        <p:nvGraphicFramePr>
          <p:cNvPr id="15" name="object 15"/>
          <p:cNvGraphicFramePr>
            <a:graphicFrameLocks noGrp="1"/>
          </p:cNvGraphicFramePr>
          <p:nvPr/>
        </p:nvGraphicFramePr>
        <p:xfrm>
          <a:off x="6718992" y="1497400"/>
          <a:ext cx="7541895" cy="67348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004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84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27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357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7220">
                <a:tc>
                  <a:txBody>
                    <a:bodyPr/>
                    <a:lstStyle/>
                    <a:p>
                      <a:pPr marL="151130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b="1" spc="-2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SN</a:t>
                      </a:r>
                      <a:endParaRPr sz="2000" dirty="0">
                        <a:latin typeface="Arial"/>
                        <a:cs typeface="Arial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28575">
                      <a:solidFill>
                        <a:srgbClr val="FFFFFF"/>
                      </a:solidFill>
                      <a:prstDash val="solid"/>
                    </a:lnB>
                    <a:solidFill>
                      <a:srgbClr val="6FAC46"/>
                    </a:solidFill>
                  </a:tcPr>
                </a:tc>
                <a:tc>
                  <a:txBody>
                    <a:bodyPr/>
                    <a:lstStyle/>
                    <a:p>
                      <a:pPr marL="151130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Authors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28575">
                      <a:solidFill>
                        <a:srgbClr val="FFFFFF"/>
                      </a:solidFill>
                      <a:prstDash val="solid"/>
                    </a:lnB>
                    <a:solidFill>
                      <a:srgbClr val="6FAC46"/>
                    </a:solidFill>
                  </a:tcPr>
                </a:tc>
                <a:tc>
                  <a:txBody>
                    <a:bodyPr/>
                    <a:lstStyle/>
                    <a:p>
                      <a:pPr marL="151130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Algorithm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28575">
                      <a:solidFill>
                        <a:srgbClr val="FFFFFF"/>
                      </a:solidFill>
                      <a:prstDash val="solid"/>
                    </a:lnB>
                    <a:solidFill>
                      <a:srgbClr val="6FAC46"/>
                    </a:solidFill>
                  </a:tcPr>
                </a:tc>
                <a:tc>
                  <a:txBody>
                    <a:bodyPr/>
                    <a:lstStyle/>
                    <a:p>
                      <a:pPr marL="151765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Accuracy</a:t>
                      </a:r>
                      <a:endParaRPr sz="2000">
                        <a:latin typeface="Arial"/>
                        <a:cs typeface="Arial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28575">
                      <a:solidFill>
                        <a:srgbClr val="FFFFFF"/>
                      </a:solidFill>
                      <a:prstDash val="solid"/>
                    </a:lnB>
                    <a:solidFill>
                      <a:srgbClr val="6FAC4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6490">
                <a:tc>
                  <a:txBody>
                    <a:bodyPr/>
                    <a:lstStyle/>
                    <a:p>
                      <a:pPr marL="151130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spc="-50" dirty="0">
                          <a:latin typeface="Arial MT"/>
                          <a:cs typeface="Arial MT"/>
                        </a:rPr>
                        <a:t>1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2857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D4E2CF"/>
                    </a:solidFill>
                  </a:tcPr>
                </a:tc>
                <a:tc>
                  <a:txBody>
                    <a:bodyPr/>
                    <a:lstStyle/>
                    <a:p>
                      <a:pPr marL="151130" marR="226695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dirty="0">
                          <a:latin typeface="Arial MT"/>
                          <a:cs typeface="Arial MT"/>
                        </a:rPr>
                        <a:t>Deshpande,</a:t>
                      </a:r>
                      <a:r>
                        <a:rPr sz="2000" spc="-1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20" dirty="0">
                          <a:latin typeface="Arial MT"/>
                          <a:cs typeface="Arial MT"/>
                        </a:rPr>
                        <a:t>Mrs.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Rashmi</a:t>
                      </a:r>
                      <a:r>
                        <a:rPr sz="2000" spc="-10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Dharwadkar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&amp;</a:t>
                      </a:r>
                      <a:r>
                        <a:rPr sz="2000" spc="-5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Dr.Mrs.</a:t>
                      </a:r>
                      <a:r>
                        <a:rPr sz="2000" spc="-1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20" dirty="0">
                          <a:latin typeface="Arial MT"/>
                          <a:cs typeface="Arial MT"/>
                        </a:rPr>
                        <a:t>Neeta</a:t>
                      </a:r>
                      <a:r>
                        <a:rPr sz="2000" spc="-12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25" dirty="0">
                          <a:latin typeface="Arial MT"/>
                          <a:cs typeface="Arial MT"/>
                        </a:rPr>
                        <a:t>A.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2857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D4E2CF"/>
                    </a:solidFill>
                  </a:tcPr>
                </a:tc>
                <a:tc>
                  <a:txBody>
                    <a:bodyPr/>
                    <a:lstStyle/>
                    <a:p>
                      <a:pPr marL="151130" marR="287655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dirty="0">
                          <a:latin typeface="Arial MT"/>
                          <a:cs typeface="Arial MT"/>
                        </a:rPr>
                        <a:t>Support</a:t>
                      </a:r>
                      <a:r>
                        <a:rPr sz="2000" spc="-8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Vector </a:t>
                      </a:r>
                      <a:r>
                        <a:rPr sz="2000" spc="-20" dirty="0">
                          <a:latin typeface="Arial MT"/>
                          <a:cs typeface="Arial MT"/>
                        </a:rPr>
                        <a:t>Machine</a:t>
                      </a:r>
                      <a:r>
                        <a:rPr sz="2000" spc="-9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Algorithm (SVM).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2857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D4E2CF"/>
                    </a:solidFill>
                  </a:tcPr>
                </a:tc>
                <a:tc>
                  <a:txBody>
                    <a:bodyPr/>
                    <a:lstStyle/>
                    <a:p>
                      <a:pPr marL="151765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spc="-25" dirty="0">
                          <a:latin typeface="Arial MT"/>
                          <a:cs typeface="Arial MT"/>
                        </a:rPr>
                        <a:t>92%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2857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D4E2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9070">
                <a:tc>
                  <a:txBody>
                    <a:bodyPr/>
                    <a:lstStyle/>
                    <a:p>
                      <a:pPr marL="151130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spc="-50" dirty="0">
                          <a:latin typeface="Arial MT"/>
                          <a:cs typeface="Arial MT"/>
                        </a:rPr>
                        <a:t>2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EBF0E9"/>
                    </a:solidFill>
                  </a:tcPr>
                </a:tc>
                <a:tc>
                  <a:txBody>
                    <a:bodyPr/>
                    <a:lstStyle/>
                    <a:p>
                      <a:pPr marL="151130" marR="205740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spc="-10" dirty="0">
                          <a:latin typeface="Arial MT"/>
                          <a:cs typeface="Arial MT"/>
                        </a:rPr>
                        <a:t>Vipasha</a:t>
                      </a:r>
                      <a:r>
                        <a:rPr sz="2000" spc="-9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Chandwani,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Sandeep</a:t>
                      </a:r>
                      <a:r>
                        <a:rPr sz="2000" spc="-11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Kumar</a:t>
                      </a:r>
                      <a:r>
                        <a:rPr sz="2000" spc="-9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50" dirty="0">
                          <a:latin typeface="Arial MT"/>
                          <a:cs typeface="Arial MT"/>
                        </a:rPr>
                        <a:t>&amp;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Parikshit</a:t>
                      </a:r>
                      <a:r>
                        <a:rPr sz="2000" spc="-12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Kishor Singh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EBF0E9"/>
                    </a:solidFill>
                  </a:tcPr>
                </a:tc>
                <a:tc>
                  <a:txBody>
                    <a:bodyPr/>
                    <a:lstStyle/>
                    <a:p>
                      <a:pPr marL="151130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dirty="0">
                          <a:latin typeface="Arial MT"/>
                          <a:cs typeface="Arial MT"/>
                        </a:rPr>
                        <a:t>LSTM</a:t>
                      </a:r>
                      <a:r>
                        <a:rPr sz="2000" spc="-6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model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EBF0E9"/>
                    </a:solidFill>
                  </a:tcPr>
                </a:tc>
                <a:tc>
                  <a:txBody>
                    <a:bodyPr/>
                    <a:lstStyle/>
                    <a:p>
                      <a:pPr marL="151765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spc="-25" dirty="0">
                          <a:latin typeface="Arial MT"/>
                          <a:cs typeface="Arial MT"/>
                        </a:rPr>
                        <a:t>83%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EBF0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1014">
                <a:tc>
                  <a:txBody>
                    <a:bodyPr/>
                    <a:lstStyle/>
                    <a:p>
                      <a:pPr marL="151130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spc="-50" dirty="0">
                          <a:latin typeface="Arial MT"/>
                          <a:cs typeface="Arial MT"/>
                        </a:rPr>
                        <a:t>3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D4E2CF"/>
                    </a:solidFill>
                  </a:tcPr>
                </a:tc>
                <a:tc>
                  <a:txBody>
                    <a:bodyPr/>
                    <a:lstStyle/>
                    <a:p>
                      <a:pPr marL="151130" marR="196850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spc="-20" dirty="0">
                          <a:latin typeface="Arial MT"/>
                          <a:cs typeface="Arial MT"/>
                        </a:rPr>
                        <a:t>Ming-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Hsiang</a:t>
                      </a:r>
                      <a:r>
                        <a:rPr sz="2000" spc="-7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25" dirty="0">
                          <a:latin typeface="Arial MT"/>
                          <a:cs typeface="Arial MT"/>
                        </a:rPr>
                        <a:t>Su, </a:t>
                      </a:r>
                      <a:r>
                        <a:rPr sz="2000" spc="-20" dirty="0">
                          <a:latin typeface="Arial MT"/>
                          <a:cs typeface="Arial MT"/>
                        </a:rPr>
                        <a:t>Chung-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Hsien</a:t>
                      </a:r>
                      <a:r>
                        <a:rPr sz="2000" spc="-4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25" dirty="0">
                          <a:latin typeface="Arial MT"/>
                          <a:cs typeface="Arial MT"/>
                        </a:rPr>
                        <a:t>Wu, </a:t>
                      </a:r>
                      <a:r>
                        <a:rPr sz="2000" spc="-20" dirty="0">
                          <a:latin typeface="Arial MT"/>
                          <a:cs typeface="Arial MT"/>
                        </a:rPr>
                        <a:t>Kun-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Yi</a:t>
                      </a:r>
                      <a:r>
                        <a:rPr sz="2000" spc="-8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Huang,</a:t>
                      </a:r>
                      <a:r>
                        <a:rPr sz="2000" spc="-8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Qian-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Bei</a:t>
                      </a:r>
                      <a:r>
                        <a:rPr sz="2000" spc="-3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Hong,</a:t>
                      </a:r>
                      <a:r>
                        <a:rPr sz="2000" spc="-3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20" dirty="0">
                          <a:latin typeface="Arial MT"/>
                          <a:cs typeface="Arial MT"/>
                        </a:rPr>
                        <a:t>Hsin-</a:t>
                      </a:r>
                      <a:r>
                        <a:rPr sz="2000" spc="-25" dirty="0">
                          <a:latin typeface="Arial MT"/>
                          <a:cs typeface="Arial MT"/>
                        </a:rPr>
                        <a:t>Min </a:t>
                      </a:r>
                      <a:r>
                        <a:rPr sz="2000" spc="-20" dirty="0">
                          <a:latin typeface="Arial MT"/>
                          <a:cs typeface="Arial MT"/>
                        </a:rPr>
                        <a:t>Wang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D4E2CF"/>
                    </a:solidFill>
                  </a:tcPr>
                </a:tc>
                <a:tc>
                  <a:txBody>
                    <a:bodyPr/>
                    <a:lstStyle/>
                    <a:p>
                      <a:pPr marL="151130" marR="231775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spc="-20" dirty="0">
                          <a:latin typeface="Arial MT"/>
                          <a:cs typeface="Arial MT"/>
                        </a:rPr>
                        <a:t>LSTM-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based</a:t>
                      </a:r>
                      <a:r>
                        <a:rPr sz="2000" spc="-5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Multi-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Layer</a:t>
                      </a:r>
                      <a:r>
                        <a:rPr sz="2000" spc="-5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Embedding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D4E2CF"/>
                    </a:solidFill>
                  </a:tcPr>
                </a:tc>
                <a:tc>
                  <a:txBody>
                    <a:bodyPr/>
                    <a:lstStyle/>
                    <a:p>
                      <a:pPr marL="151765">
                        <a:lnSpc>
                          <a:spcPct val="100000"/>
                        </a:lnSpc>
                        <a:spcBef>
                          <a:spcPts val="530"/>
                        </a:spcBef>
                      </a:pPr>
                      <a:r>
                        <a:rPr sz="2000" spc="-25" dirty="0">
                          <a:latin typeface="Arial MT"/>
                          <a:cs typeface="Arial MT"/>
                        </a:rPr>
                        <a:t>79%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310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D4E2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1014">
                <a:tc>
                  <a:txBody>
                    <a:bodyPr/>
                    <a:lstStyle/>
                    <a:p>
                      <a:pPr marL="151130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sz="2000" spc="-50" dirty="0">
                          <a:latin typeface="Arial MT"/>
                          <a:cs typeface="Arial MT"/>
                        </a:rPr>
                        <a:t>4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94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EBF0E9"/>
                    </a:solidFill>
                  </a:tcPr>
                </a:tc>
                <a:tc>
                  <a:txBody>
                    <a:bodyPr/>
                    <a:lstStyle/>
                    <a:p>
                      <a:pPr marL="151130" marR="522605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sz="2000" dirty="0">
                          <a:latin typeface="Arial MT"/>
                          <a:cs typeface="Arial MT"/>
                        </a:rPr>
                        <a:t>Md.</a:t>
                      </a:r>
                      <a:r>
                        <a:rPr sz="2000" spc="-4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Moshiur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Rahman,</a:t>
                      </a:r>
                      <a:r>
                        <a:rPr sz="2000" spc="-10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Ruhul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Amin,</a:t>
                      </a:r>
                      <a:r>
                        <a:rPr sz="2000" spc="-5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Md</a:t>
                      </a:r>
                      <a:r>
                        <a:rPr sz="2000" spc="-4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Nazmul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Khan</a:t>
                      </a:r>
                      <a:r>
                        <a:rPr sz="2000" spc="-8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Liton</a:t>
                      </a:r>
                      <a:r>
                        <a:rPr sz="2000" spc="-7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25" dirty="0">
                          <a:latin typeface="Arial MT"/>
                          <a:cs typeface="Arial MT"/>
                        </a:rPr>
                        <a:t>and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Nahid</a:t>
                      </a:r>
                      <a:r>
                        <a:rPr sz="2000" spc="-9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Hossain</a:t>
                      </a:r>
                      <a:endParaRPr sz="2000" dirty="0">
                        <a:latin typeface="Arial MT"/>
                        <a:cs typeface="Arial MT"/>
                      </a:endParaRPr>
                    </a:p>
                  </a:txBody>
                  <a:tcPr marL="0" marR="0" marT="6794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EBF0E9"/>
                    </a:solidFill>
                  </a:tcPr>
                </a:tc>
                <a:tc>
                  <a:txBody>
                    <a:bodyPr/>
                    <a:lstStyle/>
                    <a:p>
                      <a:pPr marL="151130" marR="160655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sz="2000" spc="-10" dirty="0">
                          <a:latin typeface="Arial MT"/>
                          <a:cs typeface="Arial MT"/>
                        </a:rPr>
                        <a:t>Different</a:t>
                      </a:r>
                      <a:r>
                        <a:rPr sz="2000" spc="-60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algorithms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(SVM,</a:t>
                      </a:r>
                      <a:r>
                        <a:rPr sz="2000" spc="-5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dirty="0">
                          <a:latin typeface="Arial MT"/>
                          <a:cs typeface="Arial MT"/>
                        </a:rPr>
                        <a:t>KNN,</a:t>
                      </a:r>
                      <a:r>
                        <a:rPr sz="2000" spc="-65" dirty="0">
                          <a:latin typeface="Arial MT"/>
                          <a:cs typeface="Arial MT"/>
                        </a:rPr>
                        <a:t> </a:t>
                      </a:r>
                      <a:r>
                        <a:rPr sz="2000" spc="-10" dirty="0">
                          <a:latin typeface="Arial MT"/>
                          <a:cs typeface="Arial MT"/>
                        </a:rPr>
                        <a:t>LSTM)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94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EBF0E9"/>
                    </a:solidFill>
                  </a:tcPr>
                </a:tc>
                <a:tc>
                  <a:txBody>
                    <a:bodyPr/>
                    <a:lstStyle/>
                    <a:p>
                      <a:pPr marL="151765">
                        <a:lnSpc>
                          <a:spcPct val="100000"/>
                        </a:lnSpc>
                        <a:spcBef>
                          <a:spcPts val="535"/>
                        </a:spcBef>
                      </a:pPr>
                      <a:r>
                        <a:rPr sz="2000" spc="-25" dirty="0">
                          <a:latin typeface="Arial MT"/>
                          <a:cs typeface="Arial MT"/>
                        </a:rPr>
                        <a:t>98%</a:t>
                      </a:r>
                      <a:endParaRPr sz="2000">
                        <a:latin typeface="Arial MT"/>
                        <a:cs typeface="Arial MT"/>
                      </a:endParaRPr>
                    </a:p>
                  </a:txBody>
                  <a:tcPr marL="0" marR="0" marT="67945" marB="0">
                    <a:lnL w="9525">
                      <a:solidFill>
                        <a:srgbClr val="FFFFFF"/>
                      </a:solidFill>
                      <a:prstDash val="solid"/>
                    </a:lnL>
                    <a:lnR w="9525">
                      <a:solidFill>
                        <a:srgbClr val="FFFFFF"/>
                      </a:solidFill>
                      <a:prstDash val="solid"/>
                    </a:lnR>
                    <a:lnT w="9525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FFFFFF"/>
                      </a:solidFill>
                      <a:prstDash val="solid"/>
                    </a:lnB>
                    <a:solidFill>
                      <a:srgbClr val="EBF0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6" name="object 16"/>
          <p:cNvSpPr txBox="1"/>
          <p:nvPr/>
        </p:nvSpPr>
        <p:spPr>
          <a:xfrm>
            <a:off x="6714135" y="8436364"/>
            <a:ext cx="2740660" cy="3778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300" dirty="0">
                <a:latin typeface="Arial MT"/>
                <a:cs typeface="Arial MT"/>
              </a:rPr>
              <a:t>Tracking</a:t>
            </a:r>
            <a:r>
              <a:rPr sz="2300" spc="-50" dirty="0">
                <a:latin typeface="Arial MT"/>
                <a:cs typeface="Arial MT"/>
              </a:rPr>
              <a:t> </a:t>
            </a:r>
            <a:r>
              <a:rPr sz="2300" dirty="0">
                <a:latin typeface="Arial MT"/>
                <a:cs typeface="Arial MT"/>
              </a:rPr>
              <a:t>Gantt</a:t>
            </a:r>
            <a:r>
              <a:rPr sz="2300" spc="-55" dirty="0">
                <a:latin typeface="Arial MT"/>
                <a:cs typeface="Arial MT"/>
              </a:rPr>
              <a:t> </a:t>
            </a:r>
            <a:r>
              <a:rPr sz="2300" spc="-10" dirty="0">
                <a:latin typeface="Arial MT"/>
                <a:cs typeface="Arial MT"/>
              </a:rPr>
              <a:t>Chart</a:t>
            </a:r>
            <a:endParaRPr sz="2300">
              <a:latin typeface="Arial MT"/>
              <a:cs typeface="Arial MT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4646205" y="5779977"/>
            <a:ext cx="2310130" cy="3778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300" dirty="0">
                <a:latin typeface="Arial MT"/>
                <a:cs typeface="Arial MT"/>
              </a:rPr>
              <a:t>Confusion</a:t>
            </a:r>
            <a:r>
              <a:rPr sz="2300" spc="-45" dirty="0">
                <a:latin typeface="Arial MT"/>
                <a:cs typeface="Arial MT"/>
              </a:rPr>
              <a:t> </a:t>
            </a:r>
            <a:r>
              <a:rPr sz="2300" spc="-10" dirty="0">
                <a:latin typeface="Arial MT"/>
                <a:cs typeface="Arial MT"/>
              </a:rPr>
              <a:t>Mattrix</a:t>
            </a:r>
            <a:endParaRPr sz="2300" dirty="0">
              <a:latin typeface="Arial MT"/>
              <a:cs typeface="Arial MT"/>
            </a:endParaRPr>
          </a:p>
        </p:txBody>
      </p:sp>
      <p:pic>
        <p:nvPicPr>
          <p:cNvPr id="19" name="object 1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4515389" y="1758574"/>
            <a:ext cx="5459862" cy="3911535"/>
          </a:xfrm>
          <a:prstGeom prst="rect">
            <a:avLst/>
          </a:prstGeom>
        </p:spPr>
      </p:pic>
      <p:sp>
        <p:nvSpPr>
          <p:cNvPr id="20" name="object 20"/>
          <p:cNvSpPr txBox="1"/>
          <p:nvPr/>
        </p:nvSpPr>
        <p:spPr>
          <a:xfrm>
            <a:off x="647820" y="7936217"/>
            <a:ext cx="1183640" cy="3778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300" spc="-10" dirty="0">
                <a:latin typeface="Arial MT"/>
                <a:cs typeface="Arial MT"/>
              </a:rPr>
              <a:t>Features</a:t>
            </a:r>
            <a:endParaRPr sz="2300" dirty="0">
              <a:latin typeface="Arial MT"/>
              <a:cs typeface="Arial MT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47820" y="8467205"/>
            <a:ext cx="5744210" cy="2984215"/>
          </a:xfrm>
          <a:prstGeom prst="rect">
            <a:avLst/>
          </a:prstGeom>
          <a:solidFill>
            <a:srgbClr val="A9D18E"/>
          </a:solidFill>
        </p:spPr>
        <p:txBody>
          <a:bodyPr vert="horz" wrap="square" lIns="0" tIns="22225" rIns="0" bIns="0" rtlCol="0">
            <a:spAutoFit/>
          </a:bodyPr>
          <a:lstStyle/>
          <a:p>
            <a:pPr marL="17780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2000" dirty="0">
                <a:latin typeface="Arial MT"/>
              </a:rPr>
              <a:t>Can predict disease based on symptoms provided</a:t>
            </a:r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US" sz="2000" dirty="0">
                <a:latin typeface="Arial MT"/>
              </a:rPr>
              <a:t>User can book appointment </a:t>
            </a:r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US" sz="2000" dirty="0">
                <a:latin typeface="Arial MT"/>
              </a:rPr>
              <a:t>User can view health records</a:t>
            </a:r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US" sz="2000" dirty="0">
                <a:latin typeface="Arial MT"/>
              </a:rPr>
              <a:t>Doctors can provide prescription to booked appointment</a:t>
            </a:r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-US" sz="2000" dirty="0">
                <a:latin typeface="Arial MT"/>
              </a:rPr>
              <a:t>Admin can manage doctors </a:t>
            </a:r>
          </a:p>
        </p:txBody>
      </p:sp>
      <p:sp>
        <p:nvSpPr>
          <p:cNvPr id="22" name="object 22"/>
          <p:cNvSpPr txBox="1"/>
          <p:nvPr/>
        </p:nvSpPr>
        <p:spPr>
          <a:xfrm>
            <a:off x="562917" y="11550412"/>
            <a:ext cx="2308225" cy="3778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300" dirty="0">
                <a:latin typeface="Arial MT"/>
                <a:cs typeface="Arial MT"/>
              </a:rPr>
              <a:t>Future</a:t>
            </a:r>
            <a:r>
              <a:rPr sz="2300" spc="-25" dirty="0">
                <a:latin typeface="Arial MT"/>
                <a:cs typeface="Arial MT"/>
              </a:rPr>
              <a:t> </a:t>
            </a:r>
            <a:r>
              <a:rPr sz="2300" spc="-10" dirty="0">
                <a:latin typeface="Arial MT"/>
                <a:cs typeface="Arial MT"/>
              </a:rPr>
              <a:t>Escalation</a:t>
            </a:r>
            <a:endParaRPr sz="2300">
              <a:latin typeface="Arial MT"/>
              <a:cs typeface="Arial MT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522184" y="12010241"/>
            <a:ext cx="5744210" cy="1282700"/>
          </a:xfrm>
          <a:prstGeom prst="rect">
            <a:avLst/>
          </a:prstGeom>
          <a:solidFill>
            <a:srgbClr val="A9D18E"/>
          </a:solidFill>
        </p:spPr>
        <p:txBody>
          <a:bodyPr vert="horz" wrap="square" lIns="0" tIns="28575" rIns="0" bIns="0" rtlCol="0">
            <a:spAutoFit/>
          </a:bodyPr>
          <a:lstStyle/>
          <a:p>
            <a:pPr marL="343535" indent="-283210">
              <a:lnSpc>
                <a:spcPct val="100000"/>
              </a:lnSpc>
              <a:spcBef>
                <a:spcPts val="225"/>
              </a:spcBef>
              <a:buChar char="•"/>
              <a:tabLst>
                <a:tab pos="343535" algn="l"/>
              </a:tabLst>
            </a:pPr>
            <a:r>
              <a:rPr sz="1950" dirty="0">
                <a:latin typeface="Arial MT"/>
                <a:cs typeface="Arial MT"/>
              </a:rPr>
              <a:t>Used</a:t>
            </a:r>
            <a:r>
              <a:rPr sz="1950" spc="3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to</a:t>
            </a:r>
            <a:r>
              <a:rPr sz="1950" spc="2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predict</a:t>
            </a:r>
            <a:r>
              <a:rPr sz="1950" spc="3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all</a:t>
            </a:r>
            <a:r>
              <a:rPr sz="1950" spc="3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types</a:t>
            </a:r>
            <a:r>
              <a:rPr sz="1950" spc="2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of</a:t>
            </a:r>
            <a:r>
              <a:rPr sz="1950" spc="25" dirty="0">
                <a:latin typeface="Arial MT"/>
                <a:cs typeface="Arial MT"/>
              </a:rPr>
              <a:t> </a:t>
            </a:r>
            <a:r>
              <a:rPr sz="1950" spc="-10" dirty="0">
                <a:latin typeface="Arial MT"/>
                <a:cs typeface="Arial MT"/>
              </a:rPr>
              <a:t>disease.</a:t>
            </a:r>
            <a:endParaRPr sz="1950" dirty="0">
              <a:latin typeface="Arial MT"/>
              <a:cs typeface="Arial MT"/>
            </a:endParaRPr>
          </a:p>
          <a:p>
            <a:pPr marL="343535" indent="-283210">
              <a:lnSpc>
                <a:spcPct val="100000"/>
              </a:lnSpc>
              <a:spcBef>
                <a:spcPts val="40"/>
              </a:spcBef>
              <a:buChar char="•"/>
              <a:tabLst>
                <a:tab pos="343535" algn="l"/>
              </a:tabLst>
            </a:pPr>
            <a:r>
              <a:rPr sz="1950" dirty="0">
                <a:latin typeface="Arial MT"/>
                <a:cs typeface="Arial MT"/>
              </a:rPr>
              <a:t>Used</a:t>
            </a:r>
            <a:r>
              <a:rPr sz="1950" spc="4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to</a:t>
            </a:r>
            <a:r>
              <a:rPr sz="1950" spc="4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recommend</a:t>
            </a:r>
            <a:r>
              <a:rPr sz="1950" spc="55" dirty="0">
                <a:latin typeface="Arial MT"/>
                <a:cs typeface="Arial MT"/>
              </a:rPr>
              <a:t> </a:t>
            </a:r>
            <a:r>
              <a:rPr sz="1950" spc="-10" dirty="0">
                <a:latin typeface="Arial MT"/>
                <a:cs typeface="Arial MT"/>
              </a:rPr>
              <a:t>medicine.</a:t>
            </a:r>
            <a:endParaRPr sz="1950" dirty="0">
              <a:latin typeface="Arial MT"/>
              <a:cs typeface="Arial MT"/>
            </a:endParaRPr>
          </a:p>
          <a:p>
            <a:pPr marL="343535" indent="-283210">
              <a:lnSpc>
                <a:spcPct val="100000"/>
              </a:lnSpc>
              <a:spcBef>
                <a:spcPts val="35"/>
              </a:spcBef>
              <a:buChar char="•"/>
              <a:tabLst>
                <a:tab pos="343535" algn="l"/>
              </a:tabLst>
            </a:pPr>
            <a:r>
              <a:rPr sz="1950" dirty="0">
                <a:latin typeface="Arial MT"/>
                <a:cs typeface="Arial MT"/>
              </a:rPr>
              <a:t>Used</a:t>
            </a:r>
            <a:r>
              <a:rPr sz="1950" spc="4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to</a:t>
            </a:r>
            <a:r>
              <a:rPr sz="1950" spc="3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track</a:t>
            </a:r>
            <a:r>
              <a:rPr sz="1950" spc="3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heartrate,</a:t>
            </a:r>
            <a:r>
              <a:rPr sz="1950" spc="5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steps</a:t>
            </a:r>
            <a:r>
              <a:rPr sz="1950" spc="3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using</a:t>
            </a:r>
            <a:r>
              <a:rPr sz="1950" spc="40" dirty="0">
                <a:latin typeface="Arial MT"/>
                <a:cs typeface="Arial MT"/>
              </a:rPr>
              <a:t> </a:t>
            </a:r>
            <a:r>
              <a:rPr sz="1950" spc="-10" dirty="0">
                <a:latin typeface="Arial MT"/>
                <a:cs typeface="Arial MT"/>
              </a:rPr>
              <a:t>sensor.</a:t>
            </a:r>
            <a:endParaRPr sz="1950" dirty="0">
              <a:latin typeface="Arial MT"/>
              <a:cs typeface="Arial MT"/>
            </a:endParaRPr>
          </a:p>
          <a:p>
            <a:pPr marL="343535" indent="-283210">
              <a:lnSpc>
                <a:spcPct val="100000"/>
              </a:lnSpc>
              <a:spcBef>
                <a:spcPts val="45"/>
              </a:spcBef>
              <a:buChar char="•"/>
              <a:tabLst>
                <a:tab pos="343535" algn="l"/>
              </a:tabLst>
            </a:pPr>
            <a:r>
              <a:rPr sz="1950" dirty="0">
                <a:latin typeface="Arial MT"/>
                <a:cs typeface="Arial MT"/>
              </a:rPr>
              <a:t>Psychological</a:t>
            </a:r>
            <a:r>
              <a:rPr sz="1950" spc="5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doctor</a:t>
            </a:r>
            <a:r>
              <a:rPr sz="1950" spc="55" dirty="0">
                <a:latin typeface="Arial MT"/>
                <a:cs typeface="Arial MT"/>
              </a:rPr>
              <a:t> </a:t>
            </a:r>
            <a:r>
              <a:rPr sz="1950" spc="-25" dirty="0">
                <a:latin typeface="Arial MT"/>
                <a:cs typeface="Arial MT"/>
              </a:rPr>
              <a:t>bot</a:t>
            </a:r>
            <a:endParaRPr sz="1950" dirty="0">
              <a:latin typeface="Arial MT"/>
              <a:cs typeface="Arial MT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4325530" y="11593927"/>
            <a:ext cx="1475740" cy="3778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300" spc="-10" dirty="0">
                <a:latin typeface="Arial MT"/>
                <a:cs typeface="Arial MT"/>
              </a:rPr>
              <a:t>Conclusion</a:t>
            </a:r>
            <a:endParaRPr sz="2300">
              <a:latin typeface="Arial MT"/>
              <a:cs typeface="Arial MT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4289233" y="12036552"/>
            <a:ext cx="5815330" cy="1588135"/>
          </a:xfrm>
          <a:prstGeom prst="rect">
            <a:avLst/>
          </a:prstGeom>
          <a:solidFill>
            <a:srgbClr val="A9D18E"/>
          </a:solidFill>
        </p:spPr>
        <p:txBody>
          <a:bodyPr vert="horz" wrap="square" lIns="0" tIns="22860" rIns="0" bIns="0" rtlCol="0">
            <a:spAutoFit/>
          </a:bodyPr>
          <a:lstStyle/>
          <a:p>
            <a:pPr marL="344170" marR="470534" indent="-283845">
              <a:lnSpc>
                <a:spcPct val="101800"/>
              </a:lnSpc>
              <a:spcBef>
                <a:spcPts val="180"/>
              </a:spcBef>
              <a:buChar char="•"/>
              <a:tabLst>
                <a:tab pos="344170" algn="l"/>
              </a:tabLst>
            </a:pPr>
            <a:r>
              <a:rPr sz="1950" dirty="0">
                <a:latin typeface="Arial MT"/>
                <a:cs typeface="Arial MT"/>
              </a:rPr>
              <a:t>Popularity</a:t>
            </a:r>
            <a:r>
              <a:rPr sz="1950" spc="3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of</a:t>
            </a:r>
            <a:r>
              <a:rPr sz="1950" spc="2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the</a:t>
            </a:r>
            <a:r>
              <a:rPr sz="1950" spc="3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chatbot</a:t>
            </a:r>
            <a:r>
              <a:rPr sz="1950" spc="2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is</a:t>
            </a:r>
            <a:r>
              <a:rPr sz="1950" spc="2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increasing</a:t>
            </a:r>
            <a:r>
              <a:rPr sz="1950" spc="3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day</a:t>
            </a:r>
            <a:r>
              <a:rPr sz="1950" spc="30" dirty="0">
                <a:latin typeface="Arial MT"/>
                <a:cs typeface="Arial MT"/>
              </a:rPr>
              <a:t> </a:t>
            </a:r>
            <a:r>
              <a:rPr sz="1950" spc="-25" dirty="0">
                <a:latin typeface="Arial MT"/>
                <a:cs typeface="Arial MT"/>
              </a:rPr>
              <a:t>by day</a:t>
            </a:r>
            <a:endParaRPr sz="1950">
              <a:latin typeface="Arial MT"/>
              <a:cs typeface="Arial MT"/>
            </a:endParaRPr>
          </a:p>
          <a:p>
            <a:pPr marL="344170" indent="-283210">
              <a:lnSpc>
                <a:spcPct val="100000"/>
              </a:lnSpc>
              <a:spcBef>
                <a:spcPts val="40"/>
              </a:spcBef>
              <a:buChar char="•"/>
              <a:tabLst>
                <a:tab pos="344170" algn="l"/>
              </a:tabLst>
            </a:pPr>
            <a:r>
              <a:rPr sz="1950" dirty="0">
                <a:latin typeface="Arial MT"/>
                <a:cs typeface="Arial MT"/>
              </a:rPr>
              <a:t>Different</a:t>
            </a:r>
            <a:r>
              <a:rPr sz="1950" spc="3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algorithm</a:t>
            </a:r>
            <a:r>
              <a:rPr sz="1950" spc="4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can</a:t>
            </a:r>
            <a:r>
              <a:rPr sz="1950" spc="2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be</a:t>
            </a:r>
            <a:r>
              <a:rPr sz="1950" spc="3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used</a:t>
            </a:r>
            <a:r>
              <a:rPr sz="1950" spc="30" dirty="0">
                <a:latin typeface="Arial MT"/>
                <a:cs typeface="Arial MT"/>
              </a:rPr>
              <a:t> </a:t>
            </a:r>
            <a:r>
              <a:rPr sz="1950" spc="-50" dirty="0">
                <a:latin typeface="Arial MT"/>
                <a:cs typeface="Arial MT"/>
              </a:rPr>
              <a:t>.</a:t>
            </a:r>
            <a:endParaRPr sz="1950">
              <a:latin typeface="Arial MT"/>
              <a:cs typeface="Arial MT"/>
            </a:endParaRPr>
          </a:p>
          <a:p>
            <a:pPr marL="344170" indent="-283210">
              <a:lnSpc>
                <a:spcPct val="100000"/>
              </a:lnSpc>
              <a:spcBef>
                <a:spcPts val="40"/>
              </a:spcBef>
              <a:buChar char="•"/>
              <a:tabLst>
                <a:tab pos="344170" algn="l"/>
              </a:tabLst>
            </a:pPr>
            <a:r>
              <a:rPr sz="1950" dirty="0">
                <a:latin typeface="Arial MT"/>
                <a:cs typeface="Arial MT"/>
              </a:rPr>
              <a:t>AI</a:t>
            </a:r>
            <a:r>
              <a:rPr sz="1950" spc="2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has</a:t>
            </a:r>
            <a:r>
              <a:rPr sz="1950" spc="3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changed</a:t>
            </a:r>
            <a:r>
              <a:rPr sz="1950" spc="4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the</a:t>
            </a:r>
            <a:r>
              <a:rPr sz="1950" spc="2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way</a:t>
            </a:r>
            <a:r>
              <a:rPr sz="1950" spc="3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of</a:t>
            </a:r>
            <a:r>
              <a:rPr sz="1950" spc="30" dirty="0">
                <a:latin typeface="Arial MT"/>
                <a:cs typeface="Arial MT"/>
              </a:rPr>
              <a:t> </a:t>
            </a:r>
            <a:r>
              <a:rPr sz="1950" spc="-10" dirty="0">
                <a:latin typeface="Arial MT"/>
                <a:cs typeface="Arial MT"/>
              </a:rPr>
              <a:t>communicating.</a:t>
            </a:r>
            <a:endParaRPr sz="1950">
              <a:latin typeface="Arial MT"/>
              <a:cs typeface="Arial MT"/>
            </a:endParaRPr>
          </a:p>
          <a:p>
            <a:pPr marL="344170" indent="-283210">
              <a:lnSpc>
                <a:spcPct val="100000"/>
              </a:lnSpc>
              <a:spcBef>
                <a:spcPts val="45"/>
              </a:spcBef>
              <a:buChar char="•"/>
              <a:tabLst>
                <a:tab pos="344170" algn="l"/>
              </a:tabLst>
            </a:pPr>
            <a:r>
              <a:rPr sz="1950" dirty="0">
                <a:latin typeface="Arial MT"/>
                <a:cs typeface="Arial MT"/>
              </a:rPr>
              <a:t>Huge</a:t>
            </a:r>
            <a:r>
              <a:rPr sz="1950" spc="3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scope</a:t>
            </a:r>
            <a:r>
              <a:rPr sz="1950" spc="20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in</a:t>
            </a:r>
            <a:r>
              <a:rPr sz="1950" spc="2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case</a:t>
            </a:r>
            <a:r>
              <a:rPr sz="1950" spc="2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of</a:t>
            </a:r>
            <a:r>
              <a:rPr sz="1950" spc="25" dirty="0">
                <a:latin typeface="Arial MT"/>
                <a:cs typeface="Arial MT"/>
              </a:rPr>
              <a:t> </a:t>
            </a:r>
            <a:r>
              <a:rPr sz="1950" dirty="0">
                <a:latin typeface="Arial MT"/>
                <a:cs typeface="Arial MT"/>
              </a:rPr>
              <a:t>health</a:t>
            </a:r>
            <a:r>
              <a:rPr sz="1950" spc="40" dirty="0">
                <a:latin typeface="Arial MT"/>
                <a:cs typeface="Arial MT"/>
              </a:rPr>
              <a:t> </a:t>
            </a:r>
            <a:r>
              <a:rPr sz="1950" spc="-10" dirty="0">
                <a:latin typeface="Arial MT"/>
                <a:cs typeface="Arial MT"/>
              </a:rPr>
              <a:t>care.</a:t>
            </a:r>
            <a:endParaRPr sz="1950">
              <a:latin typeface="Arial MT"/>
              <a:cs typeface="Arial M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2903D14-B440-D2A9-4CD4-C1EF03B536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46205" y="6466007"/>
            <a:ext cx="5329046" cy="5127919"/>
          </a:xfrm>
          <a:prstGeom prst="rect">
            <a:avLst/>
          </a:prstGeom>
        </p:spPr>
      </p:pic>
      <p:pic>
        <p:nvPicPr>
          <p:cNvPr id="24" name="Picture 23" descr="A screenshot of a computer&#10;&#10;Description automatically generated">
            <a:extLst>
              <a:ext uri="{FF2B5EF4-FFF2-40B4-BE49-F238E27FC236}">
                <a16:creationId xmlns:a16="http://schemas.microsoft.com/office/drawing/2014/main" id="{E14B911D-9DCD-00E2-5DE5-A73CD440D4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911"/>
          <a:stretch/>
        </p:blipFill>
        <p:spPr>
          <a:xfrm>
            <a:off x="6766484" y="8923532"/>
            <a:ext cx="7324166" cy="50365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</TotalTime>
  <Words>255</Words>
  <Application>Microsoft Office PowerPoint</Application>
  <PresentationFormat>Custom</PresentationFormat>
  <Paragraphs>53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Arial MT</vt:lpstr>
      <vt:lpstr>Calibri</vt:lpstr>
      <vt:lpstr>Symbol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sandesh acharya</dc:creator>
  <cp:lastModifiedBy>Jitendra Shrestha</cp:lastModifiedBy>
  <cp:revision>9</cp:revision>
  <dcterms:created xsi:type="dcterms:W3CDTF">2024-09-04T05:43:09Z</dcterms:created>
  <dcterms:modified xsi:type="dcterms:W3CDTF">2024-09-10T12:15:45Z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2021-05-12T00:00:00Z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2024-09-04T00:00:00Z</vt:filetime>
  </property>
  <property fmtid="{D5CDD505-2E9C-101B-9397-08002B2CF9AE}" pid="5" name="Producer">
    <vt:lpwstr>Microsoft® PowerPoint® for Microsoft 365</vt:lpwstr>
  </property>
</Properties>
</file>